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58" r:id="rId5"/>
    <p:sldId id="259" r:id="rId6"/>
    <p:sldId id="275" r:id="rId7"/>
    <p:sldId id="260" r:id="rId8"/>
    <p:sldId id="261" r:id="rId9"/>
    <p:sldId id="265" r:id="rId10"/>
    <p:sldId id="262" r:id="rId11"/>
    <p:sldId id="263" r:id="rId12"/>
    <p:sldId id="266" r:id="rId13"/>
    <p:sldId id="274" r:id="rId14"/>
    <p:sldId id="273" r:id="rId15"/>
    <p:sldId id="267" r:id="rId16"/>
    <p:sldId id="272" r:id="rId17"/>
    <p:sldId id="268" r:id="rId18"/>
    <p:sldId id="269" r:id="rId19"/>
    <p:sldId id="270" r:id="rId20"/>
    <p:sldId id="271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7" r:id="rId29"/>
    <p:sldId id="284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AF41B0-E33A-4CD8-B4C0-4357526CC31B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86B84C-9976-490A-9C4B-FB4DC469B17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labs/microarra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effect of </a:t>
            </a:r>
            <a:r>
              <a:rPr lang="en-US" b="0" dirty="0" smtClean="0"/>
              <a:t> </a:t>
            </a:r>
            <a:r>
              <a:rPr lang="en-US" b="0" dirty="0" smtClean="0"/>
              <a:t>TGF-BETA on GENE expression of Drosophila Under alcohol exposure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6480048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Michael Vuong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order to investigate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 descr="http://upload.wikimedia.org/wikipedia/commons/d/dc/Drosophila_repleta_late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90625"/>
            <a:ext cx="8534400" cy="566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Drosophila </a:t>
            </a:r>
            <a:r>
              <a:rPr lang="en-US" dirty="0" err="1" smtClean="0"/>
              <a:t>melanogaster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Organism</a:t>
            </a:r>
          </a:p>
          <a:p>
            <a:r>
              <a:rPr lang="en-US" dirty="0" smtClean="0"/>
              <a:t>Very useful for genetic experiments</a:t>
            </a:r>
          </a:p>
          <a:p>
            <a:r>
              <a:rPr lang="en-US" dirty="0" smtClean="0"/>
              <a:t>Easy to grow and care for</a:t>
            </a:r>
          </a:p>
          <a:p>
            <a:r>
              <a:rPr lang="en-US" dirty="0" smtClean="0"/>
              <a:t> Distinguishable</a:t>
            </a:r>
          </a:p>
          <a:p>
            <a:r>
              <a:rPr lang="en-US" dirty="0" smtClean="0"/>
              <a:t>High fecundity</a:t>
            </a:r>
          </a:p>
          <a:p>
            <a:r>
              <a:rPr lang="en-US" dirty="0" smtClean="0"/>
              <a:t>Recognizable similarities between human and fly genes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of CLIC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Banderia</a:t>
            </a:r>
            <a:r>
              <a:rPr lang="en-US" dirty="0" smtClean="0"/>
              <a:t> et al (2012) discovered Chloride Intracellular Channel proteins played a major role in development of ethanol sensitivity in flies</a:t>
            </a:r>
          </a:p>
          <a:p>
            <a:r>
              <a:rPr lang="en-US" dirty="0" smtClean="0"/>
              <a:t>However, mechanism underlying the relationship is still unknown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n external file that holds a picture, illustration, etc.&#10;Object name is nihms-425837-f00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85800"/>
            <a:ext cx="3733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opm.phar.umich.edu/images/png/1rk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315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Transforming Growth Factor-Beta Signaling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Shukla</a:t>
            </a:r>
            <a:r>
              <a:rPr lang="en-US" dirty="0" smtClean="0"/>
              <a:t> et al (2009</a:t>
            </a:r>
            <a:r>
              <a:rPr lang="en-US" dirty="0" smtClean="0"/>
              <a:t>) discovered that CLIC is a major part of TGF-beta signaling pathway</a:t>
            </a:r>
          </a:p>
          <a:p>
            <a:r>
              <a:rPr lang="en-US" dirty="0" smtClean="0"/>
              <a:t>Interacts with Smad proteins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enough…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we know it is part of the pathway, we still do not understand the genetic/molecular effects on ethanol sensitivity </a:t>
            </a:r>
          </a:p>
          <a:p>
            <a:r>
              <a:rPr lang="en-US" dirty="0" smtClean="0"/>
              <a:t>How does a transcription pathway affect alcohol tolerance similar to the way CLIC does?</a:t>
            </a:r>
          </a:p>
          <a:p>
            <a:r>
              <a:rPr lang="en-US" dirty="0" smtClean="0"/>
              <a:t>What genes are being affected?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all genes that are being expressed when flies are exposed to alcohol </a:t>
            </a:r>
          </a:p>
          <a:p>
            <a:r>
              <a:rPr lang="en-US" dirty="0" smtClean="0"/>
              <a:t>Compare genes that are expressed when Smad proteins are active versus silenced as well as with alcohol exposure and without exposure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838200"/>
            <a:ext cx="10017398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Silencing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RNAi injection is a method used to silence a particular gene from making the proteins it encodes</a:t>
            </a:r>
          </a:p>
          <a:p>
            <a:r>
              <a:rPr lang="en-US" dirty="0" smtClean="0"/>
              <a:t>Two groups of the flies have Smad silenced</a:t>
            </a:r>
          </a:p>
          <a:p>
            <a:r>
              <a:rPr lang="en-US" dirty="0" smtClean="0"/>
              <a:t>Waiting period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mong Adolescents Who Drink, the Number of Binge Drinking Days Increases With 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382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microarray</a:t>
            </a:r>
          </a:p>
          <a:p>
            <a:r>
              <a:rPr lang="en-US" dirty="0" smtClean="0"/>
              <a:t>Allows one to experiment on thousands of genes, entire drosophila genome</a:t>
            </a:r>
          </a:p>
          <a:p>
            <a:r>
              <a:rPr lang="en-US" dirty="0" smtClean="0"/>
              <a:t>Precise location of each gene recorded</a:t>
            </a:r>
          </a:p>
          <a:p>
            <a:r>
              <a:rPr lang="en-US" dirty="0" smtClean="0"/>
              <a:t>Arranged in rows on a glass microscope slide-sized chip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818" name="AutoShape 2" descr="data:image/jpeg;base64,/9j/4AAQSkZJRgABAQAAAQABAAD/2wCEAAkGBhQSERQUEBQUFBUUFBUUFRQUFBQUGBcUFxQVFBYVFRQYHCYeFxkkGRQUHy8gIycpLC0sFR4xNTAqNSYrLCkBCQoKDgwOGg8PGCwcHx0sKSksLSwpKSkpLCwpLCksLCwsLCwsLCksKSwpKSwpLCkpKSwsKSwpLSksLCksLCkpLP/AABEIAPIA0AMBIgACEQEDEQH/xAAcAAAABwEBAAAAAAAAAAAAAAAAAQIDBAUGBwj/xABQEAABAwIDAwYICgUJCAMAAAABAAIDBBESITEFQVEGBxMiYXEyc4GRobGzwQgUIzVCcnTR4fAkNFJishUzQ1NUgpPD8RYlRIOStMLSF6Pj/8QAGQEAAgMBAAAAAAAAAAAAAAAAAAMBAgQF/8QALREAAgIBAwQBAgQHAAAAAAAAAAECEQMSITEEMkFREyJxYZGhsQUUM0JSgfD/2gAMAwEAAhEDEQA/AKpGEQSgFjHhhGELIBQAEaAR2QAAjQR2UAAI7II0EBBHZBGgkCFkEaACsiSrIkAEgjSmwk6AqCUm+BCCd+LO4JyOiJNibd/+qjUhiw5PRFKJW8eymDJziT2EK82TyMimOZkHaCPeEaldFpdPOMdTWxi7IlM2pRdDNJEc8D3NvxAOR81lEVnsIE2RJSIoAbCUESNWANGEAjsoAARoBBAARhBGoACNBBAARhMTVbWkA6nQD38E9BdxsFVySGxxSlukKRFydhpy63n8wUmOhAHk9JS3k9D49L/kyIyInRPihJ7FKawBKL+1KeRmqPTxXgiR0wAN87/6J2OXholvFmk+VQ3VgHbdVuzRGKLC90T5WtyIVV/KFhqoFbtcHeEbjoxVmlhrmhbXkfVFxJOlrLkWz5HTPDI83E6BbGfbRgp/i8TsT3AiV40AOrGEancSm4ovVqfgR12SCx6PLK3lBWNlqZpGeC6QkdoGV/La/lVcjRFaG7OEEklKRFADaUESNSAYSkkJSAAEaJBABhGko7qADUHae0xEMs3cOF8ru7E1V7SJ6sX/AFe4femqbZxNyRe+vFVckjTjwN7yI1FGXFxJu49a9960WzprHPuUKKgLdAfRopEMRGeiRJnRjFUW8Pg+SyEtTZVb623cUl9VcJdjFCt2WPxwJiorgBkqabaGEE5Kk29tJ7GXf1MXgtPhu7cP0W9p8ytDE5ukRkyQx7tlztXlXHELFxc79luZ/BZOXldKScIAG6+tlWbP2fLUTNjia6SWR2FrRmST6hvJOgXa6HmWo4KaM1gmnmLmh5he5rW4j1sLQLlrW3NzrbdcBdHH0sEt9zj5evnf07HIH8pZTr60hm1QTd4eexrgPWCuzRc1NARf4nU2wsd+su+m4tA07ATwBTcPNns5zwwUlQCcQu6okAu2+QyzGQz7exO+GK4Qh9Zkfn9jm9ByzjhFmQuF8iekBJ7zhT7OXjCReJwF8ziGQ42suhHmy2eL3oqjJoIAqJTiJYHlrchnmG953Ibb5laOamJ2eTHO3MYpXSMLrAmJ+LwddciN4R8MRUs7btlHDMHtDmm4IuCEorC7L2pLQzOhqGuaGuLXsdkWO4jsW3imD2hzTcEXBCzzg4sbF2KRFGklLLiUaJGpANGEEAgA0EEl7wAScgMyUAG5wAucgNSVT1FaZThbkwed3f2JE9QZnWGTAdOJ4lWFFRpcpGzDhreQdJRWFlZQU9v9UungU1kVklmvkZMBtu86jSBT3uukup7nJLbHRjXJnquB2Lqg5nL7kf8AJrxk84eI3jvG5bDaTWU8IaAOmfmDvYzeewnQeU8Fnbp8cfsx5ura+mH5lVtSdlJEZcOJws1t/wBo6dw7lhYoZqyoDWh0s0rgGtGpO4DgAPMFr+XH6r/zGe9WvNryhpdl0L62eF8kktU6mDo8Bc1jYmSWGIiwJJvbWw4Lfhiqs5OWcnvydH5uObiPZsWJ9n1Mg+Uk1DRr0cfBvE7z5ANbXVzIY3Pldha0Ek7z2AbzwAWTk50qcQCbopi0yQx2+TveYOLT4VrDCbp+TnBYIXTGnmwiWCNgJiu8z+C5vWsAL53sVptGGUZvdlVTzzPmMm0mlkNXGRC+7mmkcHHAx+6MubZ2P9ptidyj7K2waiQN2hLeGn+SYAJLVcz5HRtncAOuwAC2rcRJO5XY5xohKI5YZYgY2SiRxjc0skmbCw2Y4nMuvooDed6nEjo5oZojGHY8WB2HA7A8dUm+FwIy4ZK+teCFjkuOSdNCKeNsEmOGkDnUjWAumfMJbhj+lbd8ViXa+daelpGxtDGCwaAOJyAFyd5y1KwtLzz0zmOeYZ2AR9I2+A4zhe4MFjkSGanJOU3O3DJhw08/WhlnN8AwsjjMhxC+/CWg6XVLReUZPlcfb7/7F85XNuzaMfSRWZVMHUfoJGj+jkPDg7d3Lh2yNpy0czoKhrmgPwPY7Ixuva9uC7tsTnQhqoRMyGVoMnR2cWXvhkffLd8mfOFjuf2gj/Q52tAke9zHPGpYGtc0O42JNu9VaTReDlF0yG8WJFwbEi4NxkbGx35hIJVBybqXGprGOJLWve9o4O6fCSB2g6diviVjyR0yo2Rdqw7IIgjVCwaARE2GajzVVtB5/uUNpFowcuB+acNF3f69wVNU1DpTpZt8m/fxUl8RJBOfepUVH+fz5POqORrx4Ut2M0VLayuaeBIpqaxF/wA7lZ9EGjilNmjT4ChjASpHZIAqHVON0psfCO45jzyVrQtbDGZ5cwMmN/bfuHdvJ4KJsegxB0khwxMF3OPqA3k6WUDaW0nTOucmtyYwaNHvPE71fHC3bEdVn0rQuRqqqnSPc95u5xuT7hwA08iZQQWo5JQcuP1b/mM96VsTkrUV+xQykj6RzNoyPcMTW2aaaMXu4jekcuP1YeNZ/wCS6JzAfN832p3solrw8CMrpWQDyIr20Rjji+UMlMbdJH4DY5GyEG9gRiCai5F7TbBJEIWuBONzJJI3smka4ASNGIdG98bnY3G+JzQctF03+QWAHFJKbkkkyEWHDsA/1UCgFJOSIp3vLAHH5R46t7B4xAYm3FsQuDxT6M3ymQZyRrAGD4nEB0VPidE6KORpY41EkTJLnCTOAcVrEWyyuolVzfVxZhayMulpn45nlrpmTSuBezpcQxAYG5gWu9/FdNOy47YcTr526+eYzsoG02U0LG9NK9oJcG2e9znG13WwAuNg25tpv3ooj5TBP5A1UcNRFBSXv1YJHVEZsGYyC1uRY1zpZHBt+qc7lCj5v60tn6Vr2uMT2RltQ3rtkia1sDz/AFMb2OdhOR6XK1s91DDSPa8sme4MaHuLZXu6pja8EftDBhNhfXtKddQ07G9IZHhoaHfzj9DoS3XeN3BFE/L+JguR3N/WU9I2OWNoeJ8dukYer0c7dQeMjfOmefwWhoAd0r7+RkYXUKLZkbbPYXm4BBc9zgRaw13WPpXMfhA+BQ+Ok/hjUUSpapIwfJk/pdb/AHv+4C0RWc5Nfrdb3u/7haIlZc3cbcfaKCi1G0A3869gULa+2Ay7WnPeR6lVUdTd13JDNWOF7s0Tagu8LSxsBoE8WXIPH3lQYnXIt2A+SyuOjy9P3pLNirgQIvR6r296lCLLvB9Q+5HCy+u/I96XN1Wd2XuS2xkUTaaEFufeEmc2sd2SdjIsAPKrjYToi8NkYHNORB08ype9DktK1VZmpXk5hPbI2YZnhu6+Z9w7VvdrckYsMbIrtJfoSXXFjftyGhUDlHss01ORTscXH5O7RezSPlHnfc6X7U/+WkuTM+tjp+lfYy/KLarTaCHKKM5kfTeNTfeBmB5+CpEC22RFvQiTkqOW227YaO6SjUkFBy3P6MPGs9Tl0TmA+bpvtT/ZRLnXLf8AVh4xnqcui8wPzdN9qf7KJasPBnz8HRqymEkb4ySA9jmEjUBzS2486yU/I2okbhknjwtjijaxokwO6J7CC5jiQ3E1tiGi2d81s03U4sDsHhYThvpitlfsutFmBxUuTIxcgiMPyjQ5oiAeA4ua1rJmvaxxNwD0ot9QeQ9m8i5qfA+GWISsLxZzXmMtfHHGTbFdr7xtdlrmDfVW9PV1h1jgNrAlr73dYYrC9gAb2B7L21S46usIF4Ix1s/lNG3sd/DMH0DRFh8KKmp5EOe5zzIwyOI+U6PCcPxR9O5tm6AvdjsMsuOab2NyQc2odJK2MNbI+3UBfK0wRxjE69uju0uDSL3AVw+pq8TgyKFwDjYmSxLesRcDwSRhHlU7Z75SD07WtIPVwG4Itr2ZosPjS3JLW2FhkBlkuR/CB8Gg8dL/AAxrrq5D8IE9Wg8bL6olA3H3IwPJg/pVZ3u9utGSs5yX/WKzvPtitEVkzdx0MfaYaVxJzUqiZmmsGasKOIehKb2N8UWtFqtJRjLPyKj2fDfv/OSvYGWsfz3LPIckPYLG/G3nH4JG0sxcbiPXml1Xg3Gh9BTQOJtjlfilNGiHNlrR0wkBwg3Dd2uQuVI5JQkyYn+CwF7j2NzTnIsgiQbxFJ/AVMpniGkJtnKQ0D91tnO8ngjyqKVpl5Sf1R+y/M0tJX9JOwcGlx73DTyCyg8qtolsrGt+i25/vH8FVbD2y2HE95u47t+eqpavbZqJXyHLEchwAyA9Cf8AJ9HO7Zlj09ZbrZL9S1mropcpo2P7bWd5HDO6rqjkrHIL0slj/VyH1P8AvUTHvSRtEtNwVEZsnJ08XwVlZQyQuwytLT2jXtB3+RR7rbUPKNkrBHUNa9pP0hp2g6g9yr9o8kbgvpHY22xdGfDA32OjvQU9U+DnTxyg9znPLf8AVh4xvqcuj8wPzdL9qf7KJc75dxFtPZwLSJG5EEHfuK6HzA/N0v2p/solqw8GPPwdA2vtmGliMtTII4wQC517AuNhoCdVQHnV2X/bIvNL/wCqrue35ol8bB7QLzW/ICzr3Fzkcjci2euQB8qc2IhBNWz0aOV2xr3+PbrWxSgWAAGQYOAz14on8r9jG963M7w6a9uGTNOPHevOGJDEq2N0L2z0lJy12MXueawYnWvnPqA1oNsGRAaBdP7M5xNkwNLWVocCb9cTOI6oaADg0yv3krzNiSg7SxPb59yLD417Z7H2ftGOeJksLsccjcTHAEXHGxsd3Bcr+ECcqDxsvqiW35tfmmi8Q31uWH+EDpQeNl9USsKiqnRgOS5/SKvvPtitESs5yX/n6vv/AM1y0RWXN3G3F2mVEeasqSNMshUymYs7Oki5oB+Ku4o7i43ahU9CFd0T87JLGITG7VpGRHnChzxYDnpu7fxVhUw5XafwPDuKgTEvGE5EetLHR9mt5Ei4ka0AudG8Nv8AtYTbNU23tqBzmMYerEwM73avPny/upfJqtMT2kbiqXlPUtZVzOGTXHG0cA7M+m6HvGhkY1kv8P8Av3Gtr7X6OMneeq3tJ/N03syq6o7lk9q7QMsrf2W3IHourKlrLCynRSGXZqemyUOolvpwVeNo5Jis2mGtuTZWSKNE1lURorfY3KMxOAebDLfu/JWJbtR7z1AQONiFIqJnWGLVXXJRwTVM2XPDtGOfZUb2huIVEQxfSsWyXF+GQyVjzBfN0v2p/solznlZUE7Pa2+XTsJH9x66NzBfN0v2p/sol0cTuNnA6yGhtIsOew/7ol8bB7QLzOvS/Pb80yeNg9oF5oTGZ8XaGiQQUDAI2okbUAerObb5qovEN9blhvhBaUHjJvVEt1zb/NVF9nb6ysJ8ILSg8ZN6olYzrvOf8lf56q7x7Ry0ZKznJYfK1PeB/wDY9aErJm7jdj7SsbGplPFmksHFTKeLNZmdFbFhQxCysYxYdyiUrVYU2f4pTLxY5jDmkDX1/iqwu61jk4aE7wpskRacQ0uo+04sVnt3+veFRD1+BHjry13A7x9yq+XbSWwyjTNh82JvvUh0YcL3zGoUraFB8ZonNuAW2cCd2E5nzXVlSY1qlZzZ85x4t2ikM2tY2zKbrejErmwnGwWAcRbEQBidbgTdWOy9mDh5VpmkuRMJOXAUc0r/AAG27XfcpVPsk3vJZx7T6graClsNMk7JFwSdXodp9kFzCNLBNmlc9wa0EkqaYrlbDkvsZkbHTzZBoxAn1DtJsrQVuhWSagrZi+XWxzDs5jnaunjAH92S63PMF83S/apPZxLAc4+1HTxBzsgJG4WjRoz9J3ldA5gvm6X7VJ7OJb8KpHB6uettk3nt+aZPGwe0Xmhel+e75pk8bB7RearcU1mfFwJQRoedVGhIxqhbvRtGaAPVvNx81UX2dnvWE+ED/wAB4yb1RLec3PzVRfZ2e9YL4QQ/UPrzf5Kv4M6/qHP+Sx+VqvrD2j1oFnuSgtJU/WH8b1oHLLm7jdj7RDGKxpG5qLHHdWFJGsh0GydHCpLIrapECmNHDNLZZMjuB7xvSYbAlrs2u0OlncDwUh0Z+imJCCCHb8rfn8hKZpgyJVbKNy6O9xq3s7fvR7AmF3M7xY8DuSn1DmWBJ/ddfIjhdMubd/SxeEPDZpcD6Q7VJpi9SaZits8mRHK/ossJuBuLTmArDYZxN7RkR2q85QReDINHDPvH4X8yqKWPDKHN0dqO0aFMcrW4RxpLYtHDckYUognRP0tGXHJVshqkObI2YZZALZK35azujLKYAtaxoeb5Yi4ZeQZ+W6u+TFMyJzQ4XN93HddUnOTXtkrLN+hG1h77lx9YWrGkov2cjqptyS8HOeWP6uPGN966bzBD/dsv2qT2cS5jywP6OPrt966fzA/Nsn2qT2cS14eDm5+Dcbf5PQ1sJgqWl0bi1xDXFhu03GYz1WSqeZvZUbHPdDLZoJNppSbDgL5roCYqnutaPCXZEtcbdXf3J5kUmuDntFzV7Hle5jYZsTRch0s7cstLnPM27wUmr5sdjROLXwygi1/lZjkRe462YW3gNRiYJHQADG6Rrb3w2AZhvpniJJ4BObSZPcGAxBts+kBPWvlYjsUF9Tvn9TB0nNrsWR4YyGXEcxeWccd+LsKsf/hbZf8AUP8A8eb/ANleP+OW6slNftB7Tu/OSuoCcIxEE2Fy3S9he3YghyfsY2XsxlPDHDCC2ONoYwEl1mjQXOZXKPhBa7P8ZN/krsS478ITWg+vN/koCHcc95M/ztT9b/zer8lZ/kwflaj6w/jer8rLm7jfj7SXTR55q0pmKHTtU2EZrG2dFqyXGCpcbUxE5SI3qhKQ+Dl+CZlpQ78QlB1/IjEltyq0NTobZse+VwQfov8AcdycdyWlZ14gSBuDg63mzS2vv+bp6mnLSMJIt26+lRt5LapcplXU7JfPDJ0TbuAxdGNermcI378gstTU5B8q6hDtixuWhxG+wv8A9QzVftOngqJC8tMbjqWEAOP7RBGqKVGnHmadNbGWpaU71fbNotLC3Ep2LZkY/pHEXvYsHpsVIrM48MEjWHe5wPosrQryxWaba2RD2jthlMLMOKS2Q1seLisZNMXEucbkm5J3lW9Rybfr0sbifGX9LVAl2TI3UDzp6lFeTmThkm7aMxyvPyA8Y31FdR5gj/u2T7VJ7OJc+29yfmniwxtFw4OzIF7Xvn5UjYGwtrUocKaboA4jEGyixIyvhsRe2V1pxZYRW7M2Xp8ktkj0eCqCtjjleRJBNiIdZwuARHjDesDkT1rD94LlnxfblstoeTH/APmoU8m32/8AFPd9WWP3tCb88H5M66TKvB1eqkhkAEtNVaBhAa+wDcxmDmM9d6k0dRHgETKecMcHP6zSLHJ4vc3BJy7wuJy7U2+P6ec90kRTDtvbd3y1XnZ9yt8kfZL6bJ6f6naxBCT+rzktBcCQ/DlmM+0HS11N2POxrujZBLFj6xLgS0kCxNyeAHfdcCPKfbW+pqB3yMRf7TbZ/tU/+IxHyR9lHilwz0wuN/CFOdB9eb/JWL/2m2z/AGqf/FYqvaTK6pka+qe+YssAZJAbC9yBnkjXH2RHDJOx3kwflKg/vD+N6viVUbE2a+J0rpLDGbgA3+k4+9WpKz5GnK0a4KluXcTclJY870zDZOkC6xM6lD0bypcb/Kq8O/ITsU1lBaiwckNlskMnv+c0l0meSgCX8YyzT8MoNrAHs/BVL5N3vT0DyOBCC1IuBa2iYebKKJzx03XSX1IOXnUE3Qvp8km996hvnsfvSBW59nFQ0WTLDDvuUiRot1uOQUIVNvWkPqLnXT16ookTNU4SXHzeoKRR1BsCdSbfeqSqqMT2gaXJPkyClR1GFzbnioaGeC8NV1nW4NPo/BKNZl5xfyKnNTeQkcANUxU1dgRvv+IUoqo2XlM4OGZ427+1SI6QDRzvOqLZtVeN3G6n0dXxKYqoGmm6Lhuzo5BhlYHDS+jh3OVByq5FPpWiWM9JA4izrdZpOgePRcehXMNdZbDZIbVUskTxcOaWHucPvV8TTlp9mTrMbUFkOHlFdB4sSDuy8oySbppzw7pJKO6SVIF63sT4eLKK1yXiWdnSHw/8+5HjUcFOEKCUKD8/z6E6JDqohPYjZKbKC9DzpL96cinyy8yrXSJ+J5UWTRIdUHjqmHVJvx/O9G934KE88FFluSWalNtluo5F0GFTZKRK6QnXT1IxKcz7uzVMM7Uog7tCquRdIYf4YP7tvSjkm6/Gw9aVJCcrC/amm0xuSosskSA+9zvuPQo1Wb/cngywzITTxc5XUWWSDoZSAVLgmKhtiN1Jgjk3WPkUath8YXuWTJ1vuS1Y2CmlllOFjBiJPYDl3nTyrn8UscXWndmM+jbm49nZ5VXbb5RyVNmk4Im+BE09Udp/ad2nyWV8EZOerwjn/wAQyw+P4o7tlbJJck8ST5zdIuiuhdbDjAukko0klSSXRcjD1HbOjD0g6FkvEja42TDHp66qyyCITTiQpDXIGO/YlsamRnw3zb5kqA30yO8FSYaFxIwjP93P0IVtQyI2cA+Rv0dw+s4eoIUW+CJZIxW4l8eVzkO33FRHOYPpebNRq2vfKbvIyyAAAAHAAKOnLCvJkl1cv7UWDatm+/mQ/lFu5h8pVehdW+KIt9TkfkmnaR3Nb6SkO2i/iB3BRUFbRFeBbyzfLHXVLjq4+dJ6Z3E+cpCIqaRTU/Y8Klw3o/jr+PoCYuiujSvRb5Je2Sfjz/2j6Eh1W86ud50zdFdCivRDnJ8sO6F0V0V1YqHdFdC6JBIaSUCklSQONqE8yoVY2QKRGfKks3otY5k+1V0A4KxjIA6xA7Utlrofj14+RSxExovIQ0cTv7hqVVP2uG/zYv2m9vMoE9S55u83P50G5WWO+RUuortLWp5QOF2wdRumICzz5fojuVRdJuhdOSrgySbk7Yq6F0m6F1JAq6F0m6F0AKuhdJuhdACkV0V0EAHdFdEhdAB3RXRXQugA0V0V0EAC6K6CJSAZSSUaSVIEGBWMOqCCUbvBaReCe5VrnEnPNEgiHInPwGgEEFczhoIIIACCCCAAEaCCACRoIIAJBBBAASUEEABBEggAIIIKQAggggAikOQQUk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0" name="Picture 4" descr="http://www.dana.org/uploadedImages/Images/Spotlight_Images/CH05-3_XenopusArray_sp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33400"/>
            <a:ext cx="5181600" cy="6009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http://4.bp.blogspot.com/-GAVJ5pK7AEQ/T8GwOeCm2pI/AAAAAAAAAf0/EQVKJDZNaMk/s400/chp_microar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0"/>
            <a:ext cx="7467600" cy="6664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DNA Microarray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Drosophila exposed to ethanol vapor</a:t>
            </a:r>
          </a:p>
          <a:p>
            <a:r>
              <a:rPr lang="en-US" dirty="0" smtClean="0"/>
              <a:t>mRNA extracted from cells taken from Drosophila</a:t>
            </a:r>
          </a:p>
          <a:p>
            <a:r>
              <a:rPr lang="en-US" dirty="0" smtClean="0"/>
              <a:t>Single strand </a:t>
            </a:r>
            <a:r>
              <a:rPr lang="en-US" dirty="0" err="1" smtClean="0"/>
              <a:t>cDNA</a:t>
            </a:r>
            <a:r>
              <a:rPr lang="en-US" dirty="0" smtClean="0"/>
              <a:t> made from mRNA through reverse transcriptase</a:t>
            </a:r>
          </a:p>
          <a:p>
            <a:r>
              <a:rPr lang="en-US" dirty="0" err="1" smtClean="0"/>
              <a:t>cDNA</a:t>
            </a:r>
            <a:r>
              <a:rPr lang="en-US" dirty="0" smtClean="0"/>
              <a:t> colored with fluorescent dye for easier visibility on microarray</a:t>
            </a:r>
          </a:p>
          <a:p>
            <a:r>
              <a:rPr lang="en-US" dirty="0" smtClean="0"/>
              <a:t>Combination of two groups of flies placed together on the microarray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Microarray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expression= making of RNA/protein</a:t>
            </a:r>
          </a:p>
          <a:p>
            <a:r>
              <a:rPr lang="en-US" dirty="0" smtClean="0"/>
              <a:t>Black dots indicate gene expression does not change </a:t>
            </a:r>
            <a:endParaRPr lang="en-US" dirty="0" smtClean="0"/>
          </a:p>
          <a:p>
            <a:r>
              <a:rPr lang="en-US" dirty="0" smtClean="0"/>
              <a:t>Green and red dots indicate expression of that gene in the group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File:Heat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"/>
            <a:ext cx="6553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that are black mean nothing</a:t>
            </a:r>
          </a:p>
          <a:p>
            <a:r>
              <a:rPr lang="en-US" dirty="0" smtClean="0"/>
              <a:t>The genes that are colored differently indicate expression only in those conditions</a:t>
            </a:r>
          </a:p>
          <a:p>
            <a:r>
              <a:rPr lang="en-US" dirty="0" smtClean="0"/>
              <a:t>Genes cataloged for further experiments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the microarrays may be unclear so multiple trials may have to be done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only a first step in determining how CLIC and many other genes affect development of alcohol sensitivity and disorder</a:t>
            </a:r>
          </a:p>
          <a:p>
            <a:r>
              <a:rPr lang="en-US" dirty="0" smtClean="0"/>
              <a:t>No guarantee that these genes will apply to humans</a:t>
            </a:r>
          </a:p>
          <a:p>
            <a:r>
              <a:rPr lang="en-US" dirty="0" smtClean="0"/>
              <a:t>Multi-organism experiment should be done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from this experiment could be used for several future applications</a:t>
            </a:r>
          </a:p>
          <a:p>
            <a:r>
              <a:rPr lang="en-US" dirty="0" smtClean="0"/>
              <a:t>Designing therapeutic treatment for alcohol disorder</a:t>
            </a:r>
          </a:p>
          <a:p>
            <a:r>
              <a:rPr lang="en-US" dirty="0" smtClean="0"/>
              <a:t>Run diagnostics tests for patients predisposed to alcohol disorder</a:t>
            </a:r>
          </a:p>
          <a:p>
            <a:r>
              <a:rPr lang="en-US" dirty="0" smtClean="0"/>
              <a:t>Drugs to prevent alcohol disorders at genetic level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National Institute on Alcohol  Abuse and Alcoholism</a:t>
            </a:r>
          </a:p>
          <a:p>
            <a:r>
              <a:rPr lang="en-US" dirty="0" smtClean="0"/>
              <a:t>1 in 4 people binge drink (Consume more than 5 drinks within 2 hours)</a:t>
            </a:r>
          </a:p>
          <a:p>
            <a:r>
              <a:rPr lang="en-US" dirty="0" smtClean="0"/>
              <a:t>22 percent women binge drink and 42 percent of men binge drink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Bhandari, P., J. S. Hill, S. P. Farris, B. </a:t>
            </a:r>
            <a:r>
              <a:rPr lang="en-US" sz="1400" dirty="0" err="1" smtClean="0"/>
              <a:t>Costin</a:t>
            </a:r>
            <a:r>
              <a:rPr lang="en-US" sz="1400" dirty="0" smtClean="0"/>
              <a:t>, I. Martin, C. L. Chan, J. T. </a:t>
            </a:r>
            <a:r>
              <a:rPr lang="en-US" sz="1400" dirty="0" err="1" smtClean="0"/>
              <a:t>Alaimo</a:t>
            </a:r>
            <a:r>
              <a:rPr lang="en-US" sz="1400" dirty="0" smtClean="0"/>
              <a:t>, J. C. </a:t>
            </a:r>
            <a:r>
              <a:rPr lang="en-US" sz="1400" dirty="0" smtClean="0"/>
              <a:t>	</a:t>
            </a:r>
            <a:r>
              <a:rPr lang="en-US" sz="1400" dirty="0" err="1" smtClean="0"/>
              <a:t>Bettinger</a:t>
            </a:r>
            <a:r>
              <a:rPr lang="en-US" sz="1400" dirty="0" smtClean="0"/>
              <a:t>, A. G. Davies, </a:t>
            </a:r>
            <a:r>
              <a:rPr lang="en-US" sz="1400" dirty="0" smtClean="0"/>
              <a:t>M</a:t>
            </a:r>
            <a:r>
              <a:rPr lang="en-US" sz="1400" dirty="0" smtClean="0"/>
              <a:t>. F. Miles and M. </a:t>
            </a:r>
            <a:r>
              <a:rPr lang="en-US" sz="1400" dirty="0" err="1" smtClean="0"/>
              <a:t>Grotewiel</a:t>
            </a:r>
            <a:r>
              <a:rPr lang="en-US" sz="1400" dirty="0" smtClean="0"/>
              <a:t> (2012). "Chloride </a:t>
            </a:r>
            <a:r>
              <a:rPr lang="en-US" sz="1400" dirty="0" smtClean="0"/>
              <a:t>	intracellular </a:t>
            </a:r>
            <a:r>
              <a:rPr lang="en-US" sz="1400" dirty="0" smtClean="0"/>
              <a:t>channels modulate acute ethanol </a:t>
            </a:r>
            <a:r>
              <a:rPr lang="en-US" sz="1400" dirty="0" smtClean="0"/>
              <a:t>behaviors </a:t>
            </a:r>
            <a:r>
              <a:rPr lang="en-US" sz="1400" dirty="0" smtClean="0"/>
              <a:t>in Drosophila, </a:t>
            </a:r>
            <a:r>
              <a:rPr lang="en-US" sz="1400" dirty="0" smtClean="0"/>
              <a:t>	</a:t>
            </a:r>
            <a:r>
              <a:rPr lang="en-US" sz="1400" dirty="0" err="1" smtClean="0"/>
              <a:t>Caenorhabditis</a:t>
            </a:r>
            <a:r>
              <a:rPr lang="en-US" sz="1400" dirty="0" smtClean="0"/>
              <a:t> </a:t>
            </a:r>
            <a:r>
              <a:rPr lang="en-US" sz="1400" dirty="0" err="1" smtClean="0"/>
              <a:t>elegans</a:t>
            </a:r>
            <a:r>
              <a:rPr lang="en-US" sz="1400" dirty="0" smtClean="0"/>
              <a:t> and mice." Genes Brain </a:t>
            </a:r>
            <a:r>
              <a:rPr lang="en-US" sz="1400" dirty="0" err="1" smtClean="0"/>
              <a:t>Behav</a:t>
            </a:r>
            <a:r>
              <a:rPr lang="en-US" sz="1400" dirty="0" smtClean="0"/>
              <a:t> 11(4): 387-97</a:t>
            </a:r>
          </a:p>
          <a:p>
            <a:r>
              <a:rPr lang="en-US" sz="1400" dirty="0" smtClean="0"/>
              <a:t>Kong EC, </a:t>
            </a:r>
            <a:r>
              <a:rPr lang="en-US" sz="1400" dirty="0" err="1" smtClean="0"/>
              <a:t>Allouche</a:t>
            </a:r>
            <a:r>
              <a:rPr lang="en-US" sz="1400" dirty="0" smtClean="0"/>
              <a:t> L, </a:t>
            </a:r>
            <a:r>
              <a:rPr lang="en-US" sz="1400" dirty="0" err="1" smtClean="0"/>
              <a:t>Chapot</a:t>
            </a:r>
            <a:r>
              <a:rPr lang="en-US" sz="1400" dirty="0" smtClean="0"/>
              <a:t> PA, </a:t>
            </a:r>
            <a:r>
              <a:rPr lang="en-US" sz="1400" dirty="0" err="1" smtClean="0"/>
              <a:t>Vranizan</a:t>
            </a:r>
            <a:r>
              <a:rPr lang="en-US" sz="1400" dirty="0" smtClean="0"/>
              <a:t> K, Moore MS, </a:t>
            </a:r>
            <a:r>
              <a:rPr lang="en-US" sz="1400" dirty="0" err="1" smtClean="0"/>
              <a:t>Heberlein</a:t>
            </a:r>
            <a:r>
              <a:rPr lang="en-US" sz="1400" dirty="0" smtClean="0"/>
              <a:t> U, Wolf FW. " </a:t>
            </a:r>
            <a:r>
              <a:rPr lang="en-US" sz="1400" dirty="0" smtClean="0"/>
              <a:t>	Ethanol-regulated </a:t>
            </a:r>
            <a:r>
              <a:rPr lang="en-US" sz="1400" dirty="0" smtClean="0"/>
              <a:t>genes that contribute to ethanol sensitivity and rapid tolerance </a:t>
            </a:r>
            <a:r>
              <a:rPr lang="en-US" sz="1400" dirty="0" smtClean="0"/>
              <a:t>	in </a:t>
            </a:r>
            <a:r>
              <a:rPr lang="en-US" sz="1400" dirty="0" smtClean="0"/>
              <a:t>Drosophila." </a:t>
            </a:r>
            <a:r>
              <a:rPr lang="en-US" sz="1400" dirty="0" smtClean="0"/>
              <a:t>Alcohol </a:t>
            </a:r>
            <a:r>
              <a:rPr lang="en-US" sz="1400" dirty="0" err="1" smtClean="0"/>
              <a:t>Clin</a:t>
            </a:r>
            <a:r>
              <a:rPr lang="en-US" sz="1400" dirty="0" smtClean="0"/>
              <a:t> Exp Res. 2010 Feb;34(2):302-16</a:t>
            </a:r>
          </a:p>
          <a:p>
            <a:r>
              <a:rPr lang="en-US" sz="1400" dirty="0" err="1" smtClean="0"/>
              <a:t>Shukla</a:t>
            </a:r>
            <a:r>
              <a:rPr lang="en-US" sz="1400" dirty="0" smtClean="0"/>
              <a:t>, A., M. </a:t>
            </a:r>
            <a:r>
              <a:rPr lang="en-US" sz="1400" dirty="0" err="1" smtClean="0"/>
              <a:t>Malik</a:t>
            </a:r>
            <a:r>
              <a:rPr lang="en-US" sz="1400" dirty="0" smtClean="0"/>
              <a:t>, C. </a:t>
            </a:r>
            <a:r>
              <a:rPr lang="en-US" sz="1400" dirty="0" err="1" smtClean="0"/>
              <a:t>Cataisson</a:t>
            </a:r>
            <a:r>
              <a:rPr lang="en-US" sz="1400" dirty="0" smtClean="0"/>
              <a:t>, Y. Ho, T. Friesen, K. S. </a:t>
            </a:r>
            <a:r>
              <a:rPr lang="en-US" sz="1400" dirty="0" err="1" smtClean="0"/>
              <a:t>Suh</a:t>
            </a:r>
            <a:r>
              <a:rPr lang="en-US" sz="1400" dirty="0" smtClean="0"/>
              <a:t> and S. H. </a:t>
            </a:r>
            <a:r>
              <a:rPr lang="en-US" sz="1400" dirty="0" err="1" smtClean="0"/>
              <a:t>Yuspa</a:t>
            </a:r>
            <a:r>
              <a:rPr lang="en-US" sz="1400" dirty="0" smtClean="0"/>
              <a:t> (2009). </a:t>
            </a:r>
            <a:r>
              <a:rPr lang="en-US" sz="1400" dirty="0" smtClean="0"/>
              <a:t>	"</a:t>
            </a:r>
            <a:r>
              <a:rPr lang="en-US" sz="1400" dirty="0" smtClean="0"/>
              <a:t>TGF-beta </a:t>
            </a:r>
            <a:r>
              <a:rPr lang="en-US" sz="1400" dirty="0" err="1" smtClean="0"/>
              <a:t>signalling</a:t>
            </a:r>
            <a:r>
              <a:rPr lang="en-US" sz="1400" dirty="0" smtClean="0"/>
              <a:t> </a:t>
            </a:r>
            <a:r>
              <a:rPr lang="en-US" sz="1400" dirty="0" smtClean="0"/>
              <a:t>is </a:t>
            </a:r>
            <a:r>
              <a:rPr lang="en-US" sz="1400" dirty="0" smtClean="0"/>
              <a:t>regulated by Schnurri-2-dependent nuclear translocation </a:t>
            </a:r>
            <a:r>
              <a:rPr lang="en-US" sz="1400" dirty="0" smtClean="0"/>
              <a:t>	of </a:t>
            </a:r>
            <a:r>
              <a:rPr lang="en-US" sz="1400" dirty="0" smtClean="0"/>
              <a:t>CLIC4 and consequent </a:t>
            </a:r>
            <a:r>
              <a:rPr lang="en-US" sz="1400" dirty="0" smtClean="0"/>
              <a:t>stabilization </a:t>
            </a:r>
            <a:r>
              <a:rPr lang="en-US" sz="1400" dirty="0" smtClean="0"/>
              <a:t>of phospho-Smad2 and 3." Nat Cell </a:t>
            </a:r>
            <a:r>
              <a:rPr lang="en-US" sz="1400" dirty="0" err="1" smtClean="0"/>
              <a:t>Biol</a:t>
            </a:r>
            <a:r>
              <a:rPr lang="en-US" sz="1400" dirty="0" smtClean="0"/>
              <a:t> </a:t>
            </a:r>
            <a:r>
              <a:rPr lang="en-US" sz="1400" dirty="0" smtClean="0"/>
              <a:t>	11(6</a:t>
            </a:r>
            <a:r>
              <a:rPr lang="en-US" sz="1400" dirty="0" smtClean="0"/>
              <a:t>): 777-84.Berryman, M. A. and J. R. </a:t>
            </a:r>
            <a:r>
              <a:rPr lang="en-US" sz="1400" dirty="0" err="1" smtClean="0"/>
              <a:t>Goldenring</a:t>
            </a:r>
            <a:r>
              <a:rPr lang="en-US" sz="1400" dirty="0" smtClean="0"/>
              <a:t> </a:t>
            </a:r>
            <a:r>
              <a:rPr lang="en-US" sz="1400" dirty="0" smtClean="0"/>
              <a:t>(2003). "CLIC4 is enriched </a:t>
            </a:r>
            <a:r>
              <a:rPr lang="en-US" sz="1400" dirty="0" smtClean="0"/>
              <a:t>	at </a:t>
            </a:r>
            <a:r>
              <a:rPr lang="en-US" sz="1400" dirty="0" smtClean="0"/>
              <a:t>cell-cell junctions and </a:t>
            </a:r>
            <a:r>
              <a:rPr lang="en-US" sz="1400" dirty="0" err="1" smtClean="0"/>
              <a:t>colocalizes</a:t>
            </a:r>
            <a:r>
              <a:rPr lang="en-US" sz="1400" dirty="0" smtClean="0"/>
              <a:t> with AKAP350 at the </a:t>
            </a:r>
            <a:r>
              <a:rPr lang="en-US" sz="1400" dirty="0" smtClean="0"/>
              <a:t>centrosome </a:t>
            </a:r>
            <a:r>
              <a:rPr lang="en-US" sz="1400" dirty="0" smtClean="0"/>
              <a:t>and </a:t>
            </a:r>
            <a:r>
              <a:rPr lang="en-US" sz="1400" dirty="0" smtClean="0"/>
              <a:t>	</a:t>
            </a:r>
            <a:r>
              <a:rPr lang="en-US" sz="1400" dirty="0" err="1" smtClean="0"/>
              <a:t>midbody</a:t>
            </a:r>
            <a:r>
              <a:rPr lang="en-US" sz="1400" dirty="0" smtClean="0"/>
              <a:t> </a:t>
            </a:r>
            <a:r>
              <a:rPr lang="en-US" sz="1400" dirty="0" smtClean="0"/>
              <a:t>of cultured mammalian cells." Cell </a:t>
            </a:r>
            <a:r>
              <a:rPr lang="en-US" sz="1400" dirty="0" err="1" smtClean="0"/>
              <a:t>Motil</a:t>
            </a:r>
            <a:r>
              <a:rPr lang="en-US" sz="1400" dirty="0" smtClean="0"/>
              <a:t> Cytoskeleton 56(3): 159-72</a:t>
            </a:r>
            <a:r>
              <a:rPr lang="en-US" sz="1400" dirty="0" smtClean="0"/>
              <a:t>.</a:t>
            </a:r>
          </a:p>
          <a:p>
            <a:r>
              <a:rPr lang="en-US" sz="1400" dirty="0" smtClean="0">
                <a:hlinkClick r:id="rId2"/>
              </a:rPr>
              <a:t>http://learn.genetics.utah.edu/content/labs/microarray</a:t>
            </a:r>
            <a:r>
              <a:rPr lang="en-US" sz="1400" dirty="0" smtClean="0">
                <a:hlinkClick r:id="rId2"/>
              </a:rPr>
              <a:t>/</a:t>
            </a:r>
            <a:endParaRPr lang="en-US" sz="1400" dirty="0" smtClean="0"/>
          </a:p>
          <a:p>
            <a:r>
              <a:rPr lang="en-US" sz="1400" dirty="0" err="1" smtClean="0"/>
              <a:t>Morozova</a:t>
            </a:r>
            <a:r>
              <a:rPr lang="en-US" sz="1400" dirty="0" smtClean="0"/>
              <a:t> TV, </a:t>
            </a:r>
            <a:r>
              <a:rPr lang="en-US" sz="1400" dirty="0" err="1" smtClean="0"/>
              <a:t>Ayroles</a:t>
            </a:r>
            <a:r>
              <a:rPr lang="en-US" sz="1400" dirty="0" smtClean="0"/>
              <a:t> JF, Jordan KW, Duncan LH, Carbone MA, Lyman RF, Stone EA, </a:t>
            </a:r>
            <a:r>
              <a:rPr lang="en-US" sz="1400" dirty="0" smtClean="0"/>
              <a:t>	</a:t>
            </a:r>
            <a:r>
              <a:rPr lang="en-US" sz="1400" dirty="0" err="1" smtClean="0"/>
              <a:t>Govindaraju</a:t>
            </a:r>
            <a:r>
              <a:rPr lang="en-US" sz="1400" dirty="0" smtClean="0"/>
              <a:t>. " </a:t>
            </a:r>
            <a:r>
              <a:rPr lang="en-US" sz="1400" dirty="0" smtClean="0"/>
              <a:t>Alcohol </a:t>
            </a:r>
            <a:r>
              <a:rPr lang="en-US" sz="1400" dirty="0" smtClean="0"/>
              <a:t>sensitivity in Drosophila: translational potential of </a:t>
            </a:r>
            <a:r>
              <a:rPr lang="en-US" sz="1400" dirty="0" smtClean="0"/>
              <a:t>	systems </a:t>
            </a:r>
            <a:r>
              <a:rPr lang="en-US" sz="1400" dirty="0" smtClean="0"/>
              <a:t>genetics." Genetics. </a:t>
            </a:r>
            <a:r>
              <a:rPr lang="en-US" sz="1400" dirty="0" smtClean="0"/>
              <a:t>2009 </a:t>
            </a:r>
            <a:r>
              <a:rPr lang="en-US" sz="1400" dirty="0" smtClean="0"/>
              <a:t>Oct;183(2):733-45, 1SI-12SI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Shanks, R. A., M. C. </a:t>
            </a:r>
            <a:r>
              <a:rPr lang="en-US" sz="1400" dirty="0" err="1" smtClean="0"/>
              <a:t>Larocca</a:t>
            </a:r>
            <a:r>
              <a:rPr lang="en-US" sz="1400" dirty="0" smtClean="0"/>
              <a:t>, M. Berryman, J. C. Edwards, T. </a:t>
            </a:r>
            <a:r>
              <a:rPr lang="en-US" sz="1400" dirty="0" err="1" smtClean="0"/>
              <a:t>Urushidani</a:t>
            </a:r>
            <a:r>
              <a:rPr lang="en-US" sz="1400" dirty="0" smtClean="0"/>
              <a:t>, J. Navarre </a:t>
            </a:r>
            <a:r>
              <a:rPr lang="en-US" sz="1400" dirty="0" smtClean="0"/>
              <a:t>	and </a:t>
            </a:r>
            <a:r>
              <a:rPr lang="en-US" sz="1400" dirty="0" smtClean="0"/>
              <a:t>J. R. </a:t>
            </a:r>
            <a:r>
              <a:rPr lang="en-US" sz="1400" dirty="0" err="1" smtClean="0"/>
              <a:t>Goldenring</a:t>
            </a:r>
            <a:r>
              <a:rPr lang="en-US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smtClean="0"/>
              <a:t>2002). "AKAP350 at the Golgi apparatus. II. Association of </a:t>
            </a:r>
            <a:r>
              <a:rPr lang="en-US" sz="1400" dirty="0" smtClean="0"/>
              <a:t>	AKAP350 </a:t>
            </a:r>
            <a:r>
              <a:rPr lang="en-US" sz="1400" dirty="0" smtClean="0"/>
              <a:t>with a novel chloride </a:t>
            </a:r>
            <a:r>
              <a:rPr lang="en-US" sz="1400" dirty="0" smtClean="0"/>
              <a:t>intracellular </a:t>
            </a:r>
            <a:r>
              <a:rPr lang="en-US" sz="1400" dirty="0" smtClean="0"/>
              <a:t>channel (CLIC) family member." J </a:t>
            </a:r>
            <a:r>
              <a:rPr lang="en-US" sz="1400" dirty="0" smtClean="0"/>
              <a:t>	</a:t>
            </a:r>
            <a:r>
              <a:rPr lang="en-US" sz="1400" dirty="0" err="1" smtClean="0"/>
              <a:t>Biol</a:t>
            </a:r>
            <a:r>
              <a:rPr lang="en-US" sz="1400" dirty="0" smtClean="0"/>
              <a:t> </a:t>
            </a:r>
            <a:r>
              <a:rPr lang="en-US" sz="1400" dirty="0" err="1" smtClean="0"/>
              <a:t>Chem</a:t>
            </a:r>
            <a:r>
              <a:rPr lang="en-US" sz="1400" dirty="0" smtClean="0"/>
              <a:t> 277(43): 40973-80.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6" name="Picture 4" descr="The same amount of alcohol is contained in 12 fluid ounces of regular beer, 8 to 9 fluid ounces of malt liquor, 5 fluid ounces of table wine, or a 1.5 fluid ounce shot of 80-proof spirits (“hard liquor” such as whiskey, gin, etc.) The percent of ‘pure’ alcohol varies by beverag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991600" cy="5099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Alcohol Disorder/Dependence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Greater </a:t>
            </a:r>
            <a:r>
              <a:rPr lang="en-US" dirty="0" smtClean="0"/>
              <a:t>risk of certain </a:t>
            </a:r>
            <a:r>
              <a:rPr lang="en-US" dirty="0" smtClean="0"/>
              <a:t>cancers</a:t>
            </a:r>
          </a:p>
          <a:p>
            <a:r>
              <a:rPr lang="en-US" dirty="0" smtClean="0"/>
              <a:t>Weakened </a:t>
            </a:r>
            <a:r>
              <a:rPr lang="en-US" dirty="0" smtClean="0"/>
              <a:t>immune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Greater risk of heart disorders</a:t>
            </a:r>
          </a:p>
          <a:p>
            <a:r>
              <a:rPr lang="en-US" dirty="0" smtClean="0"/>
              <a:t>Damage to the central nervous system</a:t>
            </a:r>
          </a:p>
          <a:p>
            <a:r>
              <a:rPr lang="en-US" dirty="0" smtClean="0"/>
              <a:t>Dependent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/>
              <a:t>estimated 18 million people in the United States have an alcohol disorder in the form of abuse or </a:t>
            </a:r>
            <a:r>
              <a:rPr lang="en-US" dirty="0" smtClean="0"/>
              <a:t>dependence</a:t>
            </a:r>
          </a:p>
          <a:p>
            <a:r>
              <a:rPr lang="en-US" dirty="0" smtClean="0"/>
              <a:t>Majority of disorders stems from tolerance= the </a:t>
            </a:r>
            <a:r>
              <a:rPr lang="en-US" dirty="0" smtClean="0"/>
              <a:t>acquired </a:t>
            </a:r>
            <a:r>
              <a:rPr lang="en-US" dirty="0" smtClean="0"/>
              <a:t>resistance to the substance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versus Environmental factors that lead to development of alcohol abuse and disorders</a:t>
            </a:r>
          </a:p>
          <a:p>
            <a:r>
              <a:rPr lang="en-US" dirty="0" smtClean="0"/>
              <a:t>Lots of research regarding environmental factors (Spit for Science)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VERY little </a:t>
            </a:r>
            <a:r>
              <a:rPr lang="en-US" sz="4000" dirty="0" smtClean="0"/>
              <a:t>is known about the genetic pathways with established roles in human alcohol disorder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Unfortunately…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</a:t>
            </a:r>
            <a:r>
              <a:rPr lang="en-US" dirty="0" smtClean="0"/>
              <a:t>and molecular pathway investigations are difficult to perform in human population due to the widespread variety of the </a:t>
            </a:r>
            <a:r>
              <a:rPr lang="en-US" dirty="0" smtClean="0"/>
              <a:t>factors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613</TotalTime>
  <Words>638</Words>
  <Application>Microsoft Office PowerPoint</Application>
  <PresentationFormat>On-screen Show (4:3)</PresentationFormat>
  <Paragraphs>85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Technic</vt:lpstr>
      <vt:lpstr>The effect of  TGF-BETA on GENE expression of Drosophila Under alcohol exposure </vt:lpstr>
      <vt:lpstr>Slide 2</vt:lpstr>
      <vt:lpstr>Alcohol Study</vt:lpstr>
      <vt:lpstr>Slide 4</vt:lpstr>
      <vt:lpstr>Alcohol Disorder/Dependence</vt:lpstr>
      <vt:lpstr>More Statistics</vt:lpstr>
      <vt:lpstr>What can we do?</vt:lpstr>
      <vt:lpstr>However…</vt:lpstr>
      <vt:lpstr>Unfortunately…</vt:lpstr>
      <vt:lpstr>In order to investigate this…</vt:lpstr>
      <vt:lpstr>Drosophila melanogaster</vt:lpstr>
      <vt:lpstr>Discovery of CLIC</vt:lpstr>
      <vt:lpstr>Slide 13</vt:lpstr>
      <vt:lpstr>Slide 14</vt:lpstr>
      <vt:lpstr>Transforming Growth Factor-Beta Signaling Pathway</vt:lpstr>
      <vt:lpstr>Not enough…</vt:lpstr>
      <vt:lpstr>Aim of Experiment</vt:lpstr>
      <vt:lpstr>Slide 18</vt:lpstr>
      <vt:lpstr>Silencing </vt:lpstr>
      <vt:lpstr>Main Method</vt:lpstr>
      <vt:lpstr>Slide 21</vt:lpstr>
      <vt:lpstr>Slide 22</vt:lpstr>
      <vt:lpstr>DNA Microarray</vt:lpstr>
      <vt:lpstr>DNA Microarray cont.</vt:lpstr>
      <vt:lpstr>Slide 25</vt:lpstr>
      <vt:lpstr>What does this mean?</vt:lpstr>
      <vt:lpstr>Problems</vt:lpstr>
      <vt:lpstr>First Step</vt:lpstr>
      <vt:lpstr>Why does this matter?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 TGF-BETA on GENE expression of Drosophila Under alcohol exposure </dc:title>
  <dc:creator>Michael Vuong</dc:creator>
  <cp:lastModifiedBy>Michael Vuong</cp:lastModifiedBy>
  <cp:revision>1</cp:revision>
  <dcterms:created xsi:type="dcterms:W3CDTF">2013-12-03T01:57:25Z</dcterms:created>
  <dcterms:modified xsi:type="dcterms:W3CDTF">2013-12-03T12:11:20Z</dcterms:modified>
</cp:coreProperties>
</file>